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8" r:id="rId2"/>
    <p:sldId id="271" r:id="rId3"/>
    <p:sldId id="277" r:id="rId4"/>
    <p:sldId id="276" r:id="rId5"/>
    <p:sldId id="280" r:id="rId6"/>
    <p:sldId id="288" r:id="rId7"/>
    <p:sldId id="289" r:id="rId8"/>
    <p:sldId id="294" r:id="rId9"/>
    <p:sldId id="295" r:id="rId10"/>
    <p:sldId id="299" r:id="rId11"/>
    <p:sldId id="301" r:id="rId12"/>
    <p:sldId id="302" r:id="rId13"/>
    <p:sldId id="300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E6DB-44C6-4531-81AF-A1AE537729C4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BB0A-B09A-4904-9E42-5907BD579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0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BA11-0E4C-465F-828B-9E9A1B15AB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4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0455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8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9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72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8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5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88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3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8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1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3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B7B20-BE33-42FB-9E5D-0F81593D5061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376F-4ABE-46CC-9D74-67E7FB30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26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6431"/>
            <a:ext cx="9144000" cy="2854035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latin typeface="Calibri" panose="020F0502020204030204" pitchFamily="34" charset="0"/>
              </a:rPr>
              <a:t>Риски для бизнеса: </a:t>
            </a:r>
            <a:br>
              <a:rPr lang="ru-RU" sz="33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Последствия Использования 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</a:rPr>
              <a:t>нелицензионного </a:t>
            </a:r>
            <a:r>
              <a:rPr lang="ru-RU" sz="3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софта.</a:t>
            </a: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3300" dirty="0">
                <a:solidFill>
                  <a:schemeClr val="bg1"/>
                </a:solidFill>
                <a:latin typeface="Calibri" panose="020F0502020204030204" pitchFamily="34" charset="0"/>
              </a:rPr>
              <a:t>Практика применения защиты авторских прав в СЗФО в 2016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70" y="130802"/>
            <a:ext cx="1096789" cy="7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28" y="-61503"/>
            <a:ext cx="7429499" cy="147857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Сообщение в программе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27" y="975706"/>
            <a:ext cx="7429499" cy="354171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Если проверка правомерности использования конфигурации выявила нарушения, то пользователю будет мешать «выпрыгивающее» окно</a:t>
            </a:r>
          </a:p>
        </p:txBody>
      </p:sp>
      <p:pic>
        <p:nvPicPr>
          <p:cNvPr id="9220" name="Picture 5" descr="Окно нелиценз на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1" y="1825377"/>
            <a:ext cx="76327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О программе, плох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161680"/>
            <a:ext cx="425767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7328"/>
            <a:ext cx="8567737" cy="1478570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bg1"/>
                </a:solidFill>
              </a:rPr>
              <a:t>Как проверить легальность использования </a:t>
            </a:r>
            <a:r>
              <a:rPr lang="ru-RU" altLang="ru-RU" sz="2800" dirty="0" smtClean="0">
                <a:solidFill>
                  <a:schemeClr val="bg1"/>
                </a:solidFill>
              </a:rPr>
              <a:t>конфигурации:</a:t>
            </a:r>
            <a:endParaRPr lang="ru-RU" alt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0244" name="Picture 7" descr="смайл расстрое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29" y="2807779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О программе, не выполняло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5898"/>
            <a:ext cx="427831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смайл задумчивост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59" y="2815002"/>
            <a:ext cx="679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О программе, успеш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53" y="3900905"/>
            <a:ext cx="426402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смайл все хорош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86" y="5999980"/>
            <a:ext cx="8636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672" y="-78395"/>
            <a:ext cx="7429499" cy="147857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Защита взломана!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45125"/>
            <a:ext cx="8677275" cy="1223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>
                <a:solidFill>
                  <a:schemeClr val="bg1"/>
                </a:solidFill>
              </a:rPr>
              <a:t>Если версия платформы 8.3.7 или выше, база файловая или с сервером мини, интернет есть, а в разделе «Использование конфигурации» ничего не написано, то это повод решить, что установлен кряк.</a:t>
            </a:r>
          </a:p>
        </p:txBody>
      </p:sp>
      <p:pic>
        <p:nvPicPr>
          <p:cNvPr id="14340" name="Picture 4" descr="О программе, плох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25767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смайл расстрое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99720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О программе, плох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425767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5508625" y="3051175"/>
            <a:ext cx="2016125" cy="215900"/>
          </a:xfrm>
          <a:prstGeom prst="flowChartAlternateProcess">
            <a:avLst/>
          </a:prstGeom>
          <a:solidFill>
            <a:schemeClr val="bg1"/>
          </a:solidFill>
          <a:ln w="158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4" name="Picture 9" descr="смай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24175"/>
            <a:ext cx="10620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711" y="2412439"/>
            <a:ext cx="11078911" cy="4010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8" y="331802"/>
            <a:ext cx="8261963" cy="19283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Гражданский кодекс РФ, Глава 70, Статья 1301</a:t>
            </a:r>
            <a:br>
              <a:rPr lang="ru-RU" sz="2800" b="1" dirty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Ответственность за нарушение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исключительного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права на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произведение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77" y="2071346"/>
            <a:ext cx="7886700" cy="4351338"/>
          </a:xfrm>
        </p:spPr>
        <p:txBody>
          <a:bodyPr>
            <a:noAutofit/>
          </a:bodyPr>
          <a:lstStyle/>
          <a:p>
            <a:endParaRPr lang="ru-RU" sz="1500" dirty="0" smtClean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</a:rPr>
              <a:t>В случаях нарушения исключительного права на произведение автор или иной правообладатель наряду с использованием других применимых способов защиты и мер ответственности, установленных настоящим Кодексом (статьи 1250, 1252 и 1253), вправе в соответствии с пунктом 3 статьи 1252 настоящего Кодекса требовать по своему выбору от нарушителя вместо возмещения убытков выплаты компенсации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ru-RU" sz="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</a:rPr>
              <a:t>1) в размере </a:t>
            </a: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от десяти тысяч рублей до пяти миллионов рублей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</a:rPr>
              <a:t>, определяемом по усмотрению суда исходя из характера нарушения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;</a:t>
            </a:r>
            <a:endParaRPr lang="ru-RU" sz="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</a:rPr>
              <a:t>2) в двукратном размере стоимости контрафактных экземпляров произведения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;</a:t>
            </a:r>
            <a:endParaRPr lang="ru-RU" sz="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</a:rPr>
              <a:t>3) в двукратном размере стоимости права использования произведения, определяемой исходя из цены, которая при сравнимых обстоятельствах обычно взимается за правомерное использование произведения тем способом, который использовал нарушитель.</a:t>
            </a:r>
          </a:p>
        </p:txBody>
      </p:sp>
    </p:spTree>
    <p:extLst>
      <p:ext uri="{BB962C8B-B14F-4D97-AF65-F5344CB8AC3E}">
        <p14:creationId xmlns:p14="http://schemas.microsoft.com/office/powerpoint/2010/main" val="343740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5811"/>
            <a:ext cx="9144000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70" y="130802"/>
            <a:ext cx="1096789" cy="74086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400" y="3586521"/>
            <a:ext cx="9144000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1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8" y="417466"/>
            <a:ext cx="6591301" cy="908410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chemeClr val="bg1"/>
                </a:solidFill>
                <a:latin typeface="Calibri" panose="020F0502020204030204" pitchFamily="34" charset="0"/>
              </a:rPr>
              <a:t>Использование пиратского софта это ОТЛИЧНАЯ возможность потерять: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8" y="1860911"/>
            <a:ext cx="6591301" cy="4997089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Производительность </a:t>
            </a:r>
            <a:r>
              <a:rPr lang="ru-RU" sz="2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компьютера</a:t>
            </a:r>
            <a:endParaRPr lang="ru-RU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Обновления и техническую поддержку </a:t>
            </a:r>
          </a:p>
          <a:p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Рабочие документы</a:t>
            </a:r>
          </a:p>
          <a:p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Доступы и пароли</a:t>
            </a:r>
          </a:p>
          <a:p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Конфиденциальную информацию</a:t>
            </a:r>
          </a:p>
          <a:p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Репутацию </a:t>
            </a:r>
          </a:p>
          <a:p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</a:rPr>
              <a:t>Свободу</a:t>
            </a:r>
          </a:p>
          <a:p>
            <a:endParaRPr lang="ru-RU" sz="2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70" y="130802"/>
            <a:ext cx="1096789" cy="740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925" y="1962488"/>
            <a:ext cx="3731075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1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892"/>
            <a:ext cx="9144000" cy="3099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5392"/>
          <a:stretch/>
        </p:blipFill>
        <p:spPr>
          <a:xfrm>
            <a:off x="5600699" y="2548150"/>
            <a:ext cx="3086101" cy="284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338" y="2827566"/>
            <a:ext cx="488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1.Трояны </a:t>
            </a:r>
            <a:b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2. Шпионские программы </a:t>
            </a:r>
            <a:b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3. Платные смс</a:t>
            </a:r>
          </a:p>
          <a:p>
            <a: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4. Кража данных банковский </a:t>
            </a:r>
            <a:r>
              <a:rPr lang="ru-RU" sz="2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карт</a:t>
            </a:r>
            <a: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5. </a:t>
            </a:r>
            <a:r>
              <a:rPr lang="ru-RU" sz="2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Остальные «приятности»</a:t>
            </a:r>
            <a:r>
              <a:rPr lang="ru-RU" sz="23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3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endParaRPr lang="ru-RU" sz="23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37" y="1325178"/>
            <a:ext cx="83017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ПИРАТСКИЙ СОФТ — ЭТО НЕБЕЗОПАСНО!</a:t>
            </a:r>
            <a:endParaRPr lang="ru-RU" sz="3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70" y="130802"/>
            <a:ext cx="1096789" cy="7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892"/>
            <a:ext cx="9144000" cy="3099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9" y="2545946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27" y="729979"/>
            <a:ext cx="7557376" cy="1478570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Рыбак рыбака видит издалека… </a:t>
            </a:r>
            <a:r>
              <a:rPr lang="ru-RU" sz="33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Интернет </a:t>
            </a:r>
            <a:r>
              <a:rPr lang="ru-RU" sz="3300" b="1" u="sng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Фишинг</a:t>
            </a:r>
            <a:endParaRPr lang="ru-RU" sz="3300" b="1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827" y="2866700"/>
            <a:ext cx="53750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Фи́шинг</a:t>
            </a:r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(англ. </a:t>
            </a:r>
            <a:r>
              <a:rPr lang="ru-RU" sz="23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phishing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от </a:t>
            </a:r>
            <a:r>
              <a:rPr lang="ru-RU" sz="23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fishing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— рыбная ловля, выуживание) — вид интернет-мошенничества, целью которого является получение доступа к конфиденциальным данным пользователей — логинам и паролям.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70" y="130802"/>
            <a:ext cx="1096789" cy="7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904"/>
            <a:ext cx="9144000" cy="3925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871671"/>
            <a:ext cx="7380808" cy="1478570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Пиратство - не способ «сэкономить»,  а Пустая трата времени и денег</a:t>
            </a:r>
            <a:endParaRPr lang="ru-RU" sz="3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1988"/>
            <a:ext cx="5500913" cy="3925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Заражение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вирусами зачастую происходит ещё на этапе поиска взломанных программ, а потеря времени наступает при взломе систем защиты. Зачастую пиратские версии лишены интернет-функциональности, не могут автоматически обновляться, то есть обладают пониженным уровнем защиты, не говоря уже о вредоносном коде, нарочно встроенном пиратами.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70" y="130802"/>
            <a:ext cx="1096789" cy="740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3" r="7012"/>
          <a:stretch/>
        </p:blipFill>
        <p:spPr>
          <a:xfrm>
            <a:off x="5529941" y="2609850"/>
            <a:ext cx="3519715" cy="36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90046"/>
            <a:ext cx="9144002" cy="25980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604" y="1593837"/>
            <a:ext cx="8872396" cy="657317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Текущая ситуация в СЗФО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604" y="2669579"/>
            <a:ext cx="8872396" cy="23228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Сотрудниками правоохранительных органов Санкт-Петербурга и Ленинградской области в рамках расследования уголовных дел экономической направленности, регулярно проводятся обыска с участием специалистов фирмы 1С. 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</a:rPr>
              <a:t>В</a:t>
            </a:r>
            <a:r>
              <a:rPr lang="ru-RU" sz="2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рамках данных мероприятий сотрудники полиции также изучают системные блоки на предмет наличия контрафактного программного обеспечения,</a:t>
            </a:r>
            <a:r>
              <a:rPr lang="en-US" sz="2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авторские права на которое принадлежат фирме 1С. 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7" y="4600526"/>
            <a:ext cx="3418875" cy="2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85" y="4083113"/>
            <a:ext cx="1111598" cy="27748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55" y="5097099"/>
            <a:ext cx="964763" cy="1760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943192"/>
            <a:ext cx="1186005" cy="1914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48" y="5097099"/>
            <a:ext cx="964763" cy="1760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623"/>
            <a:ext cx="9144002" cy="1656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" y="1155978"/>
            <a:ext cx="7886700" cy="56805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Результаты 2016 года: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" y="176945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В результате проведение следственных мероприятий в 2016 году на территории Северо-Западного округа было проведено более </a:t>
            </a:r>
            <a:r>
              <a:rPr lang="ru-RU" sz="2300" dirty="0" smtClean="0">
                <a:solidFill>
                  <a:schemeClr val="bg1"/>
                </a:solidFill>
              </a:rPr>
              <a:t>70 </a:t>
            </a:r>
            <a:r>
              <a:rPr lang="ru-RU" sz="2300" dirty="0">
                <a:solidFill>
                  <a:schemeClr val="bg1"/>
                </a:solidFill>
              </a:rPr>
              <a:t>проверок, возбуждено около 15 уголовных дел.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2" y="3696905"/>
            <a:ext cx="7245038" cy="32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775"/>
            <a:ext cx="9144002" cy="1981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5" y="1243804"/>
            <a:ext cx="652549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Незаконные обновления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271" y="2413775"/>
            <a:ext cx="5618909" cy="1144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bg1"/>
                </a:solidFill>
              </a:rPr>
              <a:t>Особое внимание в настоящее время направлено на выявление организаций, занимающихся незаконным обновлением программной </a:t>
            </a:r>
            <a:r>
              <a:rPr lang="ru-RU" sz="2300" dirty="0" smtClean="0">
                <a:solidFill>
                  <a:schemeClr val="bg1"/>
                </a:solidFill>
              </a:rPr>
              <a:t>продукции 1с</a:t>
            </a:r>
            <a:r>
              <a:rPr lang="ru-RU" sz="23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420" y="1779775"/>
            <a:ext cx="5078225" cy="50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6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68" y="406898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Как это работает?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461"/>
            <a:ext cx="9144002" cy="40881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40" y="1661253"/>
            <a:ext cx="6650336" cy="4351338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Платформа 1С умеем отличать свои типовые конфигурации от чужих, написанных «с нуля» . </a:t>
            </a:r>
          </a:p>
          <a:p>
            <a:r>
              <a:rPr lang="ru-RU" sz="2300" dirty="0">
                <a:solidFill>
                  <a:schemeClr val="bg1"/>
                </a:solidFill>
              </a:rPr>
              <a:t>Идентифицируется не просто конфигурация, но и конкретный используемый релиз</a:t>
            </a:r>
          </a:p>
          <a:p>
            <a:r>
              <a:rPr lang="ru-RU" sz="2300" dirty="0">
                <a:solidFill>
                  <a:schemeClr val="bg1"/>
                </a:solidFill>
              </a:rPr>
              <a:t>Каким путем пользователь получил новый релиз – неважно с </a:t>
            </a:r>
            <a:r>
              <a:rPr lang="ru-RU" sz="2300" dirty="0" err="1">
                <a:solidFill>
                  <a:schemeClr val="bg1"/>
                </a:solidFill>
              </a:rPr>
              <a:t>т.з</a:t>
            </a:r>
            <a:r>
              <a:rPr lang="ru-RU" sz="2300" dirty="0">
                <a:solidFill>
                  <a:schemeClr val="bg1"/>
                </a:solidFill>
              </a:rPr>
              <a:t>. проверки легальности использования. Как только он начинает им пользоваться – проверяется легальность. Проверки периодические, а не однократные</a:t>
            </a:r>
          </a:p>
          <a:p>
            <a:endParaRPr lang="ru-RU" sz="2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15" y="3003718"/>
            <a:ext cx="2235268" cy="2242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59" y="3501997"/>
            <a:ext cx="3199512" cy="3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0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2342</TotalTime>
  <Words>463</Words>
  <Application>Microsoft Office PowerPoint</Application>
  <PresentationFormat>Экран (4:3)</PresentationFormat>
  <Paragraphs>39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Контур</vt:lpstr>
      <vt:lpstr>Риски для бизнеса:  Последствия Использования нелицензионного софта. Практика применения защиты авторских прав в СЗФО в 2016 году</vt:lpstr>
      <vt:lpstr>Использование пиратского софта это ОТЛИЧНАЯ возможность потерять:</vt:lpstr>
      <vt:lpstr>Презентация PowerPoint</vt:lpstr>
      <vt:lpstr>Рыбак рыбака видит издалека… Интернет Фишинг</vt:lpstr>
      <vt:lpstr>Пиратство - не способ «сэкономить»,  а Пустая трата времени и денег</vt:lpstr>
      <vt:lpstr>Текущая ситуация в СЗФО</vt:lpstr>
      <vt:lpstr>Результаты 2016 года:</vt:lpstr>
      <vt:lpstr>Незаконные обновления</vt:lpstr>
      <vt:lpstr>Как это работает?</vt:lpstr>
      <vt:lpstr>Сообщение в программе</vt:lpstr>
      <vt:lpstr>Как проверить легальность использования конфигурации:</vt:lpstr>
      <vt:lpstr>Защита взломана!</vt:lpstr>
      <vt:lpstr>Гражданский кодекс РФ, Глава 70, Статья 1301 Ответственность за нарушение  исключительного права на произведение</vt:lpstr>
      <vt:lpstr>спасибо за внимание!</vt:lpstr>
    </vt:vector>
  </TitlesOfParts>
  <Company>1С Северо-Запад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Лыкосова</dc:creator>
  <cp:lastModifiedBy>Анна Лыкосова</cp:lastModifiedBy>
  <cp:revision>121</cp:revision>
  <dcterms:created xsi:type="dcterms:W3CDTF">2016-11-08T11:41:38Z</dcterms:created>
  <dcterms:modified xsi:type="dcterms:W3CDTF">2016-11-17T10:08:04Z</dcterms:modified>
</cp:coreProperties>
</file>